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58" r:id="rId5"/>
    <p:sldId id="259" r:id="rId6"/>
    <p:sldId id="260" r:id="rId7"/>
    <p:sldId id="262" r:id="rId8"/>
    <p:sldId id="263" r:id="rId9"/>
    <p:sldId id="261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0DFC-2866-40EA-879C-496B5760AB06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417B-EEC3-4A0E-A9E9-707921BFE2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0DFC-2866-40EA-879C-496B5760AB06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417B-EEC3-4A0E-A9E9-707921BFE2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0DFC-2866-40EA-879C-496B5760AB06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417B-EEC3-4A0E-A9E9-707921BFE2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0DFC-2866-40EA-879C-496B5760AB06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417B-EEC3-4A0E-A9E9-707921BFE2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0DFC-2866-40EA-879C-496B5760AB06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417B-EEC3-4A0E-A9E9-707921BFE2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0DFC-2866-40EA-879C-496B5760AB06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417B-EEC3-4A0E-A9E9-707921BFE2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0DFC-2866-40EA-879C-496B5760AB06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417B-EEC3-4A0E-A9E9-707921BFE2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0DFC-2866-40EA-879C-496B5760AB06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417B-EEC3-4A0E-A9E9-707921BFE2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0DFC-2866-40EA-879C-496B5760AB06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417B-EEC3-4A0E-A9E9-707921BFE2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0DFC-2866-40EA-879C-496B5760AB06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417B-EEC3-4A0E-A9E9-707921BFE2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0DFC-2866-40EA-879C-496B5760AB06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417B-EEC3-4A0E-A9E9-707921BFE2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D0DFC-2866-40EA-879C-496B5760AB06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6417B-EEC3-4A0E-A9E9-707921BFE2F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5085184"/>
            <a:ext cx="6400800" cy="766936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Служилые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люди Сибири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 descr="C:\Users\Asus\Desktop\Моя карьера\история семьи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5805264"/>
            <a:ext cx="1440160" cy="730003"/>
          </a:xfrm>
          <a:prstGeom prst="rect">
            <a:avLst/>
          </a:prstGeom>
          <a:noFill/>
        </p:spPr>
      </p:pic>
      <p:pic>
        <p:nvPicPr>
          <p:cNvPr id="6" name="Picture 4" descr="C:\Users\Asus\Desktop\SAJT_RusskayaTsivilizatsi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6021288"/>
            <a:ext cx="2232248" cy="363438"/>
          </a:xfrm>
          <a:prstGeom prst="rect">
            <a:avLst/>
          </a:prstGeom>
          <a:noFill/>
        </p:spPr>
      </p:pic>
      <p:pic>
        <p:nvPicPr>
          <p:cNvPr id="9" name="Рисунок 8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548680"/>
            <a:ext cx="6984776" cy="42771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тат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9687" y="785812"/>
            <a:ext cx="6524625" cy="52863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расив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908720"/>
            <a:ext cx="7632848" cy="47806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имовь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548680"/>
            <a:ext cx="2016224" cy="2836679"/>
          </a:xfrm>
          <a:prstGeom prst="rect">
            <a:avLst/>
          </a:prstGeom>
        </p:spPr>
      </p:pic>
      <p:pic>
        <p:nvPicPr>
          <p:cNvPr id="5" name="Рисунок 4" descr="каз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548680"/>
            <a:ext cx="4032448" cy="2677172"/>
          </a:xfrm>
          <a:prstGeom prst="rect">
            <a:avLst/>
          </a:prstGeom>
        </p:spPr>
      </p:pic>
      <p:pic>
        <p:nvPicPr>
          <p:cNvPr id="6" name="Рисунок 5" descr="соль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216" y="4509120"/>
            <a:ext cx="1630127" cy="1645741"/>
          </a:xfrm>
          <a:prstGeom prst="rect">
            <a:avLst/>
          </a:prstGeom>
        </p:spPr>
      </p:pic>
      <p:pic>
        <p:nvPicPr>
          <p:cNvPr id="7" name="Рисунок 6" descr="хлеб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4221088"/>
            <a:ext cx="2661295" cy="19753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9592" y="4941168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Жалование =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ysli-1_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548680"/>
            <a:ext cx="3024336" cy="1983344"/>
          </a:xfrm>
          <a:prstGeom prst="rect">
            <a:avLst/>
          </a:prstGeom>
        </p:spPr>
      </p:pic>
      <p:pic>
        <p:nvPicPr>
          <p:cNvPr id="5" name="Рисунок 4" descr="яса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548680"/>
            <a:ext cx="1368152" cy="1986861"/>
          </a:xfrm>
          <a:prstGeom prst="rect">
            <a:avLst/>
          </a:prstGeom>
        </p:spPr>
      </p:pic>
      <p:pic>
        <p:nvPicPr>
          <p:cNvPr id="6" name="Рисунок 5" descr="optimiz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548680"/>
            <a:ext cx="3024337" cy="2016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27809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Военные функции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95936" y="278092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Сбор ясака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6136" y="278092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Дипломатические миссии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613b28ff154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87832" y="3429000"/>
            <a:ext cx="3026902" cy="2016224"/>
          </a:xfrm>
          <a:prstGeom prst="rect">
            <a:avLst/>
          </a:prstGeom>
        </p:spPr>
      </p:pic>
      <p:pic>
        <p:nvPicPr>
          <p:cNvPr id="11" name="Рисунок 10" descr="мос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1" y="3429000"/>
            <a:ext cx="3156166" cy="20162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1560" y="5733256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Поездки с казной в Москву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51920" y="580526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Экспедиции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о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48264" y="3429000"/>
            <a:ext cx="1956853" cy="20882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76256" y="5805264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Строительство городов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ын боярск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980728"/>
            <a:ext cx="3578244" cy="49411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60032" y="1196752"/>
            <a:ext cx="36724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Этнический состав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Русские + нерусский элемент: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«иноземцы» -выходцы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из стран, расположенных к западу от Московского государства, от Скандинавии до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Кавказа;</a:t>
            </a:r>
          </a:p>
          <a:p>
            <a:pPr>
              <a:buFontTx/>
              <a:buChar char="-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выходцы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из северо-восточных районов Руси — Северного Поволжья, Поморья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Приуралья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Tx/>
              <a:buChar char="-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оренные народы Сибири.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Asus\Desktop\Моя карьера\история семьи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5445224"/>
            <a:ext cx="1846760" cy="936104"/>
          </a:xfrm>
          <a:prstGeom prst="rect">
            <a:avLst/>
          </a:prstGeom>
          <a:noFill/>
        </p:spPr>
      </p:pic>
      <p:pic>
        <p:nvPicPr>
          <p:cNvPr id="5" name="Picture 4" descr="C:\Users\Asus\Desktop\SAJT_RusskayaTsivilizatsi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5661248"/>
            <a:ext cx="3168352" cy="515847"/>
          </a:xfrm>
          <a:prstGeom prst="rect">
            <a:avLst/>
          </a:prstGeom>
          <a:noFill/>
        </p:spPr>
      </p:pic>
      <p:pic>
        <p:nvPicPr>
          <p:cNvPr id="6" name="Рисунок 5" descr="0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908720"/>
            <a:ext cx="6480720" cy="419182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ohod-Ermaka-v-Sibi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196752"/>
            <a:ext cx="7733446" cy="422745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.Gerb-Sibirskogo-voevodstva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566682"/>
            <a:ext cx="2664296" cy="3330370"/>
          </a:xfrm>
          <a:prstGeom prst="rect">
            <a:avLst/>
          </a:prstGeom>
        </p:spPr>
      </p:pic>
      <p:pic>
        <p:nvPicPr>
          <p:cNvPr id="5" name="Рисунок 4" descr="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692696"/>
            <a:ext cx="4801757" cy="30243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9792" y="4797152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Пушнина = деньги, валюта</a:t>
            </a: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10 % государственных доходов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яса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124744"/>
            <a:ext cx="3253734" cy="4725144"/>
          </a:xfrm>
          <a:prstGeom prst="rect">
            <a:avLst/>
          </a:prstGeom>
        </p:spPr>
      </p:pic>
      <p:pic>
        <p:nvPicPr>
          <p:cNvPr id="5" name="Рисунок 4" descr="о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9844" y="1124744"/>
            <a:ext cx="4453527" cy="475252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omotalo-slujivogo-cheloveka-aleshku-frolova-02-2048x136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188640"/>
            <a:ext cx="5328592" cy="35567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4437112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Знатными были служилые люди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«по отечеству»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- бояре,  окольничие, думные дворяне, думные дьяки, стольники, стряпчие, московские и вы­борные дворяне. 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Служилые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люди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«по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прибору»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состояли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государственной военной службе сами, но не могли передавать свои чины и звания детям -  стрельцы, пушкари,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беломестные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казаки, солдаты, драгуны, рейтары,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затинщики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государственные ремесленники.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ын боярский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620688"/>
            <a:ext cx="4945732" cy="59348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8104" y="2636912"/>
            <a:ext cx="26642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Дети боярские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«служилая аристократия»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2.3.19.Strele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2765107" cy="3456384"/>
          </a:xfrm>
          <a:prstGeom prst="rect">
            <a:avLst/>
          </a:prstGeom>
        </p:spPr>
      </p:pic>
      <p:pic>
        <p:nvPicPr>
          <p:cNvPr id="5" name="Рисунок 4" descr="0-armiia-russkogo-gosudarstva-2-1984x204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1196752"/>
            <a:ext cx="4716999" cy="48691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4437112"/>
            <a:ext cx="2520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Казаки 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ешие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конные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арт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628800"/>
            <a:ext cx="3847701" cy="3316984"/>
          </a:xfrm>
          <a:prstGeom prst="rect">
            <a:avLst/>
          </a:prstGeom>
        </p:spPr>
      </p:pic>
      <p:pic>
        <p:nvPicPr>
          <p:cNvPr id="5" name="Рисунок 4" descr="00_21_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412776"/>
            <a:ext cx="3816424" cy="370035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усские_в_сибир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692696"/>
            <a:ext cx="7956376" cy="549781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95</Words>
  <Application>Microsoft Office PowerPoint</Application>
  <PresentationFormat>Экран (4:3)</PresentationFormat>
  <Paragraphs>30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Asus</dc:creator>
  <cp:lastModifiedBy>Asus</cp:lastModifiedBy>
  <cp:revision>16</cp:revision>
  <dcterms:created xsi:type="dcterms:W3CDTF">2022-12-26T05:01:24Z</dcterms:created>
  <dcterms:modified xsi:type="dcterms:W3CDTF">2022-12-26T06:09:20Z</dcterms:modified>
</cp:coreProperties>
</file>